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5"/>
  </p:notesMasterIdLst>
  <p:sldIdLst>
    <p:sldId id="516" r:id="rId2"/>
    <p:sldId id="426" r:id="rId3"/>
    <p:sldId id="515" r:id="rId4"/>
    <p:sldId id="343" r:id="rId5"/>
    <p:sldId id="469" r:id="rId6"/>
    <p:sldId id="435" r:id="rId7"/>
    <p:sldId id="513" r:id="rId8"/>
    <p:sldId id="364" r:id="rId9"/>
    <p:sldId id="410" r:id="rId10"/>
    <p:sldId id="403" r:id="rId11"/>
    <p:sldId id="456" r:id="rId12"/>
    <p:sldId id="457" r:id="rId13"/>
    <p:sldId id="397" r:id="rId14"/>
    <p:sldId id="465" r:id="rId15"/>
    <p:sldId id="466" r:id="rId16"/>
    <p:sldId id="467" r:id="rId17"/>
    <p:sldId id="462" r:id="rId18"/>
    <p:sldId id="463" r:id="rId19"/>
    <p:sldId id="514" r:id="rId20"/>
    <p:sldId id="443" r:id="rId21"/>
    <p:sldId id="464" r:id="rId22"/>
    <p:sldId id="446" r:id="rId23"/>
    <p:sldId id="429" r:id="rId24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SMC" lastIdx="8" clrIdx="0">
    <p:extLst>
      <p:ext uri="{19B8F6BF-5375-455C-9EA6-DF929625EA0E}">
        <p15:presenceInfo xmlns:p15="http://schemas.microsoft.com/office/powerpoint/2012/main" userId="Shane Coughlan" providerId="None"/>
      </p:ext>
    </p:extLst>
  </p:cmAuthor>
  <p:cmAuthor id="2" name="Guest User" initials="GU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B4C2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D58C13-7730-AB49-85AA-E2002E8DFDAE}" v="6" dt="2021-04-08T11:05:06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2" autoAdjust="0"/>
    <p:restoredTop sz="86456" autoAdjust="0"/>
  </p:normalViewPr>
  <p:slideViewPr>
    <p:cSldViewPr snapToGrid="0">
      <p:cViewPr varScale="1">
        <p:scale>
          <a:sx n="74" d="100"/>
          <a:sy n="74" d="100"/>
        </p:scale>
        <p:origin x="72" y="5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en-US" altLang="zh-CN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项目旨在帮助改进合规流程并在整个供应链中建立信任。</a:t>
            </a:r>
            <a:endParaRPr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118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我们提供各种参考资料和翻译，以帮助您符合要求。</a:t>
            </a:r>
            <a:endParaRPr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2080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关键参考项目直接在我们的网站上提供。</a:t>
            </a:r>
            <a:endParaRPr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40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在我们的</a:t>
            </a:r>
            <a:r>
              <a:rPr lang="en-US" altLang="zh-CN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GitHub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存储库中可以找到大量其他信息。</a:t>
            </a:r>
            <a:endParaRPr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55281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我们对合作伙伴计划的地理覆盖范围越来越广，现在覆盖相当多的战略地理位置，包括美国、中国、韩国、印度、日本、英国、德国、意大利、西班牙、瑞典和爱尔兰。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3140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我们对合作伙伴计划的地理覆盖范围越来越广，现在覆盖相当多的战略地理位置，包括美国、中国、韩国、印度、日本、英国、德国、意大利、西班牙、瑞典和爱尔兰。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1976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我们对合作伙伴计划的地理覆盖范围越来越广，现在覆盖相当多的战略地理位置，包括美国、中国、韩国、印度、日本、英国、德国、意大利、西班牙、瑞典和爱尔兰。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51537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我们对合作伙伴计划的地理覆盖范围越来越广，现在覆盖相当多的战略地理位置，包括美国、中国、韩国、印度、日本、英国、德国、意大利、西班牙、瑞典和爱尔兰。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683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TUV </a:t>
            </a:r>
            <a:r>
              <a:rPr lang="en-US" altLang="zh-CN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Sud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和普华永道都在全球范围内提供第三方认证。</a:t>
            </a:r>
            <a:endParaRPr 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8396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在满足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开源合规性行业标准方面，我们正在为我们不同的利益相关者提供一系列不同的选择，从自我认证到独立合规性评估，再到第三方认证。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97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合规性是与开源技术进行有效战略协作的核心。我们能够有效地将其与我们的供应链联系起来，这非常重要。有各种现有行业标准可以帮助将该领域的解决方案具体化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和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SPDX)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，并且有广泛的工具来支持自动化。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关于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如何运行的最重要点与运行主体有关。项目由用户公司为用户运行。我们所做的一切均服务于此，服务于对实际的现实世界解决方案的共同需求，以解决管理开源代码的问题。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197" name="Google Shape;197;p6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69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自我认证是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行业标准的核心。公司可以访问一系列是与否问题，以确定是否已经实现质量开源合规性计划的关键要求。这些问题可以此找到：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https://certification.openchainproject.org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812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独立合规性评估工作与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ISO26262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中的独立安全性评估工作相同。独立方（如律师事务所、咨询公司或会计师事务所）审查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自我评估的结果，并就其是否完整提供指导。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420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第三方认证是一个认证机构通过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 ISO 5230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合规过程指导公司的过程。认证机构随后发布正式的证书文档。这项活动与汽车、基础设施及类似领域的第三方认证形式完全吻合。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995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如果您对参与和改进有任何意见、问题或想法，请联系我们。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3:notes"/>
          <p:cNvSpPr txBox="1">
            <a:spLocks noGrp="1"/>
          </p:cNvSpPr>
          <p:nvPr>
            <p:ph type="sldNum" idx="12"/>
          </p:nvPr>
        </p:nvSpPr>
        <p:spPr>
          <a:xfrm>
            <a:off x="3898094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定义了全局，显示了公司应该有流程、政策或培训的拐点。</a:t>
            </a:r>
            <a:endParaRPr 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8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符合</a:t>
            </a:r>
            <a:r>
              <a:rPr lang="en-US" altLang="zh-CN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规范要求的公司可以使用徽章来标识他们的</a:t>
            </a:r>
            <a:r>
              <a:rPr lang="en-US" altLang="zh-CN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合规性计划以及通过该计划的产品。</a:t>
            </a:r>
            <a:endParaRPr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829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这里是</a:t>
            </a:r>
            <a:r>
              <a:rPr lang="en-US" altLang="zh-CN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项目中目前的白金会员公司。</a:t>
            </a:r>
            <a:endParaRPr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6476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有许多公司公开宣布了符合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ISO 5230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要求的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合规性计划。这些公司来自不同的行业，代表着不同的公司规模。应该还有更多的公司正在进行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一致性或未公开宣布的计划。</a:t>
            </a:r>
            <a:endParaRPr 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2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有许多公司公开宣布了与第一代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规范相关的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合规性计划。虽然未坚持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ISO 5230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的具体条款，但这些公司在采用合规性计划方面处于非常有利的地位。</a:t>
            </a:r>
            <a:endParaRPr 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342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US" altLang="zh-CN" sz="1200" b="0" i="0" u="none" strike="noStrike" cap="none" dirty="0" err="1">
                <a:solidFill>
                  <a:srgbClr val="7F7F7F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rgbClr val="7F7F7F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/>
                <a:sym typeface="Calibri"/>
              </a:rPr>
              <a:t>拥有众多本地和全球工作组，通过参考资料和其他社区活动积极支持采用。</a:t>
            </a:r>
            <a:endParaRPr lang="en-CA" sz="1200" b="0" i="0" u="none" strike="noStrike" cap="none" dirty="0">
              <a:solidFill>
                <a:srgbClr val="7F7F7F"/>
              </a:solidFill>
              <a:latin typeface="SimHei" panose="02010609060101010101" pitchFamily="49" charset="-122"/>
              <a:ea typeface="SimHei" panose="02010609060101010101" pitchFamily="49" charset="-122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89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Angsana New" panose="02020603050405020304" pitchFamily="18" charset="-34"/>
                <a:sym typeface="Calibri"/>
              </a:rPr>
              <a:t>我们为电脑、平板电脑和手机提供了一个免费的自我认证网络应用程序，该应用程序具有响应界面，旨在允许任何市场中的任何公司快速、轻松地进行私人“合规计划健康检查”，或记录符合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Angsana New" panose="02020603050405020304" pitchFamily="18" charset="-34"/>
                <a:sym typeface="Calibri"/>
              </a:rPr>
              <a:t>OpenChain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SimHei" panose="02010609060101010101" pitchFamily="49" charset="-122"/>
                <a:ea typeface="SimHei" panose="02010609060101010101" pitchFamily="49" charset="-122"/>
                <a:cs typeface="Angsana New" panose="02020603050405020304" pitchFamily="18" charset="-34"/>
                <a:sym typeface="Calibri"/>
              </a:rPr>
              <a:t>规范的情况。</a:t>
            </a:r>
            <a:endParaRPr lang="en-US" sz="1200" b="0" i="0" u="none" strike="noStrike" cap="none" dirty="0">
              <a:solidFill>
                <a:schemeClr val="dk1"/>
              </a:solidFill>
              <a:latin typeface="SimHei" panose="02010609060101010101" pitchFamily="49" charset="-122"/>
              <a:ea typeface="SimHei" panose="02010609060101010101" pitchFamily="49" charset="-122"/>
              <a:cs typeface="Angsana New" panose="02020603050405020304" pitchFamily="18" charset="-34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17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">
  <p:cSld name="Big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600" cy="7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6737350"/>
            <a:ext cx="4029000" cy="12060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081462" y="6737350"/>
            <a:ext cx="4029000" cy="12060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62925" y="6737350"/>
            <a:ext cx="4029000" cy="12060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38175" y="2295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6737350"/>
            <a:ext cx="4029074" cy="120649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081462" y="6737350"/>
            <a:ext cx="4029074" cy="120649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8162925" y="6737350"/>
            <a:ext cx="4029074" cy="120649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5019675" y="1914525"/>
            <a:ext cx="7172324" cy="1808162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574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14525"/>
            <a:ext cx="4070350" cy="180816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5153023" y="1914525"/>
            <a:ext cx="7038976" cy="180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574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0" y="6737350"/>
            <a:ext cx="4029074" cy="120649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4081462" y="6737350"/>
            <a:ext cx="4029074" cy="120649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8162925" y="6737350"/>
            <a:ext cx="4029074" cy="120649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8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5019675" y="1914525"/>
            <a:ext cx="7172400" cy="180810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600" cy="7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14525"/>
            <a:ext cx="4070400" cy="18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5153024" y="1914525"/>
            <a:ext cx="7038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ftr" idx="11"/>
          </p:nvPr>
        </p:nvSpPr>
        <p:spPr>
          <a:xfrm>
            <a:off x="4038600" y="62372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3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chainproject.org/get-starte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ertification.openchainproject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38200" y="383596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900"/>
            </a:pPr>
            <a:r>
              <a:rPr lang="en-US" sz="4400" dirty="0" err="1"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 ISO 5230</a:t>
            </a:r>
            <a:r>
              <a:rPr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如何运行</a:t>
            </a:r>
            <a:endParaRPr sz="4400" b="0" i="0" u="none" strike="noStrike" cap="none" dirty="0">
              <a:solidFill>
                <a:srgbClr val="00B4C2"/>
              </a:solidFill>
              <a:latin typeface="SimHei" panose="02010609060101010101" pitchFamily="49" charset="-122"/>
              <a:ea typeface="SimHei" panose="02010609060101010101" pitchFamily="49" charset="-122"/>
              <a:sym typeface="Calibri"/>
            </a:endParaRPr>
          </a:p>
        </p:txBody>
      </p: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3A2304D4-8340-EF4D-85F5-3799BC7BD9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150" y="860507"/>
            <a:ext cx="4965700" cy="27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9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10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3DCC13-CC10-1643-B3B2-11EF60E2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653" y="1245609"/>
            <a:ext cx="5854700" cy="1473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综合参考资料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93B576-DBDB-2043-AF61-7FC5F1DC39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34" y="1393907"/>
            <a:ext cx="2900805" cy="3773405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815F80-DD81-7E4B-AE6A-F7E82C670D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91" y="2273731"/>
            <a:ext cx="2900805" cy="3762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1C750-E5F6-7440-9423-345036F51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250" y="2931726"/>
            <a:ext cx="2900806" cy="3626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B0138E-5ED6-F945-8DA0-4D491CAB73B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055" y="3249538"/>
            <a:ext cx="5165253" cy="2986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6F2ACB-96D0-B14B-AE51-66D08EE61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06" y="2261637"/>
            <a:ext cx="3404956" cy="1284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FEC86B-AB2E-EA41-AE58-77F211B5C0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1853" y="2973875"/>
            <a:ext cx="3130147" cy="8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4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11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374F05-9044-C24A-9534-1BBDCCB846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862" y="128016"/>
            <a:ext cx="5598842" cy="546811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E6AA3-79CB-3743-9BAD-EE90C046C6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830" y="1900784"/>
            <a:ext cx="4619045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8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12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BCFC52-D838-0B49-B088-A47888E57E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620" y="167020"/>
            <a:ext cx="9354759" cy="65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1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35">
            <a:extLst>
              <a:ext uri="{FF2B5EF4-FFF2-40B4-BE49-F238E27FC236}">
                <a16:creationId xmlns:a16="http://schemas.microsoft.com/office/drawing/2014/main" id="{D5A98FBE-7A12-4C42-B8DC-EF8804D47AF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合作伙伴计划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遍布全球</a:t>
            </a:r>
            <a:endParaRPr lang="en-CA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13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43602DF7-65B6-C343-BD1D-B455683A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1" y="1784350"/>
            <a:ext cx="10959938" cy="37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14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4AF30F-CDC2-2C4F-9B60-4EF161425D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25" y="0"/>
            <a:ext cx="10306230" cy="6701360"/>
          </a:xfrm>
          <a:prstGeom prst="rect">
            <a:avLst/>
          </a:prstGeom>
        </p:spPr>
      </p:pic>
      <p:sp>
        <p:nvSpPr>
          <p:cNvPr id="5" name="Google Shape;285;p35">
            <a:extLst>
              <a:ext uri="{FF2B5EF4-FFF2-40B4-BE49-F238E27FC236}">
                <a16:creationId xmlns:a16="http://schemas.microsoft.com/office/drawing/2014/main" id="{26FF2173-E711-4DAA-81D6-CB7B4778E7F5}"/>
              </a:ext>
            </a:extLst>
          </p:cNvPr>
          <p:cNvSpPr txBox="1">
            <a:spLocks/>
          </p:cNvSpPr>
          <p:nvPr/>
        </p:nvSpPr>
        <p:spPr>
          <a:xfrm>
            <a:off x="4922939" y="0"/>
            <a:ext cx="4105149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000"/>
              </a:lnSpc>
              <a:buSzPts val="1100"/>
            </a:pPr>
            <a:r>
              <a:rPr lang="ja-JP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律师事务所</a:t>
            </a:r>
            <a:endParaRPr lang="en-CA" sz="28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828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15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1C11A2D-8D17-E145-B4A8-B26744A97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091" y="158185"/>
            <a:ext cx="7890784" cy="6541629"/>
          </a:xfrm>
          <a:prstGeom prst="rect">
            <a:avLst/>
          </a:prstGeom>
        </p:spPr>
      </p:pic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9EEFB3CD-091A-4B93-879F-450BB431FA0A}"/>
              </a:ext>
            </a:extLst>
          </p:cNvPr>
          <p:cNvSpPr txBox="1">
            <a:spLocks/>
          </p:cNvSpPr>
          <p:nvPr/>
        </p:nvSpPr>
        <p:spPr>
          <a:xfrm>
            <a:off x="4543652" y="158185"/>
            <a:ext cx="4105149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lnSpc>
                <a:spcPts val="2000"/>
              </a:lnSpc>
              <a:buSzPts val="1100"/>
            </a:pPr>
            <a:r>
              <a:rPr lang="ja-JP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服务提供商</a:t>
            </a:r>
            <a:endParaRPr lang="en-CA" sz="28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426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16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0CA2E-CC5D-B14B-8B8D-C0901AAE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279400"/>
            <a:ext cx="6680200" cy="6299200"/>
          </a:xfrm>
          <a:prstGeom prst="rect">
            <a:avLst/>
          </a:prstGeom>
        </p:spPr>
      </p:pic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9DEEA5D-0E29-A74C-9065-0E659B41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279400"/>
            <a:ext cx="8966200" cy="1981200"/>
          </a:xfrm>
          <a:prstGeom prst="rect">
            <a:avLst/>
          </a:prstGeom>
        </p:spPr>
      </p:pic>
      <p:sp>
        <p:nvSpPr>
          <p:cNvPr id="5" name="Google Shape;285;p35">
            <a:extLst>
              <a:ext uri="{FF2B5EF4-FFF2-40B4-BE49-F238E27FC236}">
                <a16:creationId xmlns:a16="http://schemas.microsoft.com/office/drawing/2014/main" id="{0ECAABB7-F90B-4429-BCF6-0160D2CEA332}"/>
              </a:ext>
            </a:extLst>
          </p:cNvPr>
          <p:cNvSpPr txBox="1">
            <a:spLocks/>
          </p:cNvSpPr>
          <p:nvPr/>
        </p:nvSpPr>
        <p:spPr>
          <a:xfrm>
            <a:off x="4278995" y="3463239"/>
            <a:ext cx="4105149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lnSpc>
                <a:spcPts val="2000"/>
              </a:lnSpc>
              <a:buSzPts val="1100"/>
            </a:pPr>
            <a:r>
              <a:rPr lang="zh-CN" altLang="en-US" sz="2800" b="1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zh-CN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第三方证明人</a:t>
            </a:r>
            <a:endParaRPr lang="en-CA" sz="28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Google Shape;285;p35">
            <a:extLst>
              <a:ext uri="{FF2B5EF4-FFF2-40B4-BE49-F238E27FC236}">
                <a16:creationId xmlns:a16="http://schemas.microsoft.com/office/drawing/2014/main" id="{FF23F2AA-810F-4453-A3E2-0D8D7AAFAEE9}"/>
              </a:ext>
            </a:extLst>
          </p:cNvPr>
          <p:cNvSpPr txBox="1">
            <a:spLocks/>
          </p:cNvSpPr>
          <p:nvPr/>
        </p:nvSpPr>
        <p:spPr>
          <a:xfrm>
            <a:off x="5218156" y="279400"/>
            <a:ext cx="2226828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lnSpc>
                <a:spcPts val="2000"/>
              </a:lnSpc>
              <a:buSzPts val="1100"/>
            </a:pPr>
            <a:r>
              <a:rPr lang="ja-JP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供应商</a:t>
            </a:r>
            <a:endParaRPr lang="en-CA" sz="28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35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nature&#10;&#10;Description automatically generated">
            <a:extLst>
              <a:ext uri="{FF2B5EF4-FFF2-40B4-BE49-F238E27FC236}">
                <a16:creationId xmlns:a16="http://schemas.microsoft.com/office/drawing/2014/main" id="{5CD0C5C8-7ADB-FE4E-98D8-C10B627D50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570" y="3050240"/>
            <a:ext cx="7310855" cy="3464861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F5CDEA9B-7F25-F040-B3C1-5B29845F5D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490" y="342899"/>
            <a:ext cx="4957013" cy="2261755"/>
          </a:xfrm>
          <a:prstGeom prst="rect">
            <a:avLst/>
          </a:prstGeom>
        </p:spPr>
      </p:pic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CA87DCD1-57A5-476A-BAD8-1A9BBA4C544B}"/>
              </a:ext>
            </a:extLst>
          </p:cNvPr>
          <p:cNvSpPr txBox="1">
            <a:spLocks/>
          </p:cNvSpPr>
          <p:nvPr/>
        </p:nvSpPr>
        <p:spPr>
          <a:xfrm>
            <a:off x="4600969" y="342899"/>
            <a:ext cx="2990054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000"/>
              </a:lnSpc>
              <a:buSzPts val="1100"/>
            </a:pPr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        </a:t>
            </a:r>
            <a:r>
              <a:rPr lang="zh-CN" altLang="en-US" sz="20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第三方证明人</a:t>
            </a:r>
            <a:endParaRPr lang="en-CA" sz="20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930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200" y="2361450"/>
            <a:ext cx="10515600" cy="2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900"/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ja-JP" altLang="en-US" b="1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标准可以通过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自我认证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独立合规性评估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第三方认证</a:t>
            </a:r>
            <a:endParaRPr sz="3600" b="0" i="0" u="none" strike="noStrike" cap="none" dirty="0">
              <a:solidFill>
                <a:schemeClr val="bg1">
                  <a:lumMod val="50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sym typeface="Calibri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buSzPts val="1100"/>
            </a:pPr>
            <a:r>
              <a:rPr lang="zh-CN" altLang="en-US" sz="4200" dirty="0">
                <a:latin typeface="SimHei" panose="02010609060101010101" pitchFamily="49" charset="-122"/>
                <a:ea typeface="SimHei" panose="02010609060101010101" pitchFamily="49" charset="-122"/>
              </a:rPr>
              <a:t>客户和供应商自由选择</a:t>
            </a:r>
            <a:endParaRPr lang="en-CA" sz="4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136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14">
            <a:extLst>
              <a:ext uri="{FF2B5EF4-FFF2-40B4-BE49-F238E27FC236}">
                <a16:creationId xmlns:a16="http://schemas.microsoft.com/office/drawing/2014/main" id="{2832A84E-602C-384E-9787-3FF6AB08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98" y="2584388"/>
            <a:ext cx="787830" cy="986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51CE73-9862-BF41-88CB-618BF07A85C4}"/>
              </a:ext>
            </a:extLst>
          </p:cNvPr>
          <p:cNvSpPr txBox="1"/>
          <p:nvPr/>
        </p:nvSpPr>
        <p:spPr>
          <a:xfrm>
            <a:off x="7349826" y="6094710"/>
            <a:ext cx="360128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100" i="1" dirty="0">
                <a:latin typeface="SimHei" panose="02010609060101010101" pitchFamily="49" charset="-122"/>
                <a:ea typeface="SimHei" panose="02010609060101010101" pitchFamily="49" charset="-122"/>
              </a:rPr>
              <a:t>引用的项目和工具仅供参考。</a:t>
            </a:r>
            <a:r>
              <a:rPr lang="en-US" altLang="zh-CN" sz="1100" i="1" dirty="0" err="1"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en-US" altLang="zh-CN" sz="1100" i="1" dirty="0">
                <a:latin typeface="SimHei" panose="02010609060101010101" pitchFamily="49" charset="-122"/>
                <a:ea typeface="SimHei" panose="02010609060101010101" pitchFamily="49" charset="-122"/>
              </a:rPr>
              <a:t> ISO 5230</a:t>
            </a:r>
            <a:r>
              <a:rPr lang="zh-CN" altLang="en-US" sz="1100" i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r>
              <a:rPr lang="en-US" altLang="zh-CN" sz="1100" i="1" dirty="0">
                <a:latin typeface="SimHei" panose="02010609060101010101" pitchFamily="49" charset="-122"/>
                <a:ea typeface="SimHei" panose="02010609060101010101" pitchFamily="49" charset="-122"/>
              </a:rPr>
              <a:t>2020</a:t>
            </a:r>
            <a:r>
              <a:rPr lang="zh-CN" altLang="en-US" sz="1100" i="1" dirty="0">
                <a:latin typeface="SimHei" panose="02010609060101010101" pitchFamily="49" charset="-122"/>
                <a:ea typeface="SimHei" panose="02010609060101010101" pitchFamily="49" charset="-122"/>
              </a:rPr>
              <a:t>不是关于流程实施选择的规定。</a:t>
            </a:r>
            <a:endParaRPr lang="en-US" sz="1100" i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C366D37C-CCAF-4D68-A9CF-8A3C4F4C126B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4200" dirty="0" err="1"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ja-JP" altLang="en-US" sz="4200" dirty="0">
                <a:latin typeface="SimHei" panose="02010609060101010101" pitchFamily="49" charset="-122"/>
                <a:ea typeface="SimHei" panose="02010609060101010101" pitchFamily="49" charset="-122"/>
              </a:rPr>
              <a:t>框架质量合规性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15" name="Picture 15" descr="A picture containing lamp&#10;&#10;Description automatically generated">
            <a:extLst>
              <a:ext uri="{FF2B5EF4-FFF2-40B4-BE49-F238E27FC236}">
                <a16:creationId xmlns:a16="http://schemas.microsoft.com/office/drawing/2014/main" id="{BF8130C9-6273-4C0F-814A-D20B0F53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550" y="1981061"/>
            <a:ext cx="787830" cy="4135959"/>
          </a:xfrm>
          <a:prstGeom prst="rect">
            <a:avLst/>
          </a:prstGeom>
        </p:spPr>
      </p:pic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9984ACE-EFC8-324D-A0A9-2201A50BBC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63" y="1933619"/>
            <a:ext cx="1424773" cy="792077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63151AE-4571-4EBE-9417-5402E15B5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973" y="5629066"/>
            <a:ext cx="1147590" cy="258116"/>
          </a:xfrm>
          <a:prstGeom prst="rect">
            <a:avLst/>
          </a:prstGeom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EF681E5F-9F1E-4F9F-8417-2D4C4A7DA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973" y="4049040"/>
            <a:ext cx="925496" cy="513297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D1A78C3-C4FB-4F4C-998F-FAFF17C0C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4973" y="4653883"/>
            <a:ext cx="925495" cy="39892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44FD9CD-D19E-42AA-9A42-6B58AB4A0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333" y="5144349"/>
            <a:ext cx="921845" cy="397659"/>
          </a:xfrm>
          <a:prstGeom prst="rect">
            <a:avLst/>
          </a:prstGeom>
        </p:spPr>
      </p:pic>
      <p:sp>
        <p:nvSpPr>
          <p:cNvPr id="19" name="テキスト ボックス 24">
            <a:extLst>
              <a:ext uri="{FF2B5EF4-FFF2-40B4-BE49-F238E27FC236}">
                <a16:creationId xmlns:a16="http://schemas.microsoft.com/office/drawing/2014/main" id="{FBB1B04A-73C7-D44C-A2B4-01DBC480CA8D}"/>
              </a:ext>
            </a:extLst>
          </p:cNvPr>
          <p:cNvSpPr txBox="1"/>
          <p:nvPr/>
        </p:nvSpPr>
        <p:spPr>
          <a:xfrm>
            <a:off x="971858" y="3267853"/>
            <a:ext cx="362627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ja-JP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已建立计划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/>
              <a:buChar char="ü"/>
            </a:pPr>
            <a:r>
              <a:rPr kumimoji="1" lang="ja-JP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定义的任务</a:t>
            </a:r>
            <a:endParaRPr kumimoji="1"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/>
              <a:buChar char="ü"/>
            </a:pPr>
            <a:r>
              <a:rPr lang="ja-JP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审批流程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/>
              <a:buChar char="ü"/>
            </a:pPr>
            <a:r>
              <a:rPr lang="zh-CN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收集的合规性项目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/>
              <a:buChar char="ü"/>
            </a:pPr>
            <a:r>
              <a:rPr lang="zh-CN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社区参与政策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テキスト ボックス 4">
            <a:extLst>
              <a:ext uri="{FF2B5EF4-FFF2-40B4-BE49-F238E27FC236}">
                <a16:creationId xmlns:a16="http://schemas.microsoft.com/office/drawing/2014/main" id="{89B6BEB7-6845-0C41-AAEA-EA2BB8A46845}"/>
              </a:ext>
            </a:extLst>
          </p:cNvPr>
          <p:cNvSpPr txBox="1"/>
          <p:nvPr/>
        </p:nvSpPr>
        <p:spPr>
          <a:xfrm>
            <a:off x="971858" y="2868654"/>
            <a:ext cx="398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开源合规计划</a:t>
            </a:r>
            <a:r>
              <a:rPr kumimoji="1" lang="en-US" altLang="ja-JP" sz="20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…</a:t>
            </a:r>
            <a:endParaRPr kumimoji="1" lang="ja-JP" altLang="en-US" sz="20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テキスト ボックス 4">
            <a:extLst>
              <a:ext uri="{FF2B5EF4-FFF2-40B4-BE49-F238E27FC236}">
                <a16:creationId xmlns:a16="http://schemas.microsoft.com/office/drawing/2014/main" id="{40808B3A-4C8E-2640-AF39-94B3C5739E9F}"/>
              </a:ext>
            </a:extLst>
          </p:cNvPr>
          <p:cNvSpPr txBox="1"/>
          <p:nvPr/>
        </p:nvSpPr>
        <p:spPr>
          <a:xfrm>
            <a:off x="6536344" y="1797029"/>
            <a:ext cx="398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实施选择示例</a:t>
            </a:r>
            <a:endParaRPr kumimoji="1" lang="ja-JP" altLang="en-US" sz="20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テキスト ボックス 24">
            <a:extLst>
              <a:ext uri="{FF2B5EF4-FFF2-40B4-BE49-F238E27FC236}">
                <a16:creationId xmlns:a16="http://schemas.microsoft.com/office/drawing/2014/main" id="{1D4CA3B1-74AD-7843-A05C-BB2F67FC2201}"/>
              </a:ext>
            </a:extLst>
          </p:cNvPr>
          <p:cNvSpPr txBox="1"/>
          <p:nvPr/>
        </p:nvSpPr>
        <p:spPr>
          <a:xfrm>
            <a:off x="7349827" y="2811516"/>
            <a:ext cx="36262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zh-CN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软件物料清单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6DB7164-8A1C-1A4E-9737-BA80AFBD0614}"/>
              </a:ext>
            </a:extLst>
          </p:cNvPr>
          <p:cNvSpPr txBox="1"/>
          <p:nvPr/>
        </p:nvSpPr>
        <p:spPr>
          <a:xfrm>
            <a:off x="7349826" y="4476196"/>
            <a:ext cx="38703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zh-CN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自动识别上游、内部开发和下游开源软件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090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838175" y="229540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900"/>
            </a:pPr>
            <a:r>
              <a:rPr lang="en-CA" dirty="0" err="1"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en-CA" dirty="0">
                <a:latin typeface="SimHei" panose="02010609060101010101" pitchFamily="49" charset="-122"/>
                <a:ea typeface="SimHei" panose="02010609060101010101" pitchFamily="49" charset="-122"/>
              </a:rPr>
              <a:t> ISO 5230</a:t>
            </a:r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定义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高质量开源合规计划的关键要求。</a:t>
            </a:r>
            <a:r>
              <a:rPr lang="en-US" altLang="zh-CN" dirty="0" err="1"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项目组开发此标准。 </a:t>
            </a:r>
            <a:br>
              <a:rPr lang="en-CA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CA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sz="2400" i="1" dirty="0">
                <a:latin typeface="SimHei" panose="02010609060101010101" pitchFamily="49" charset="-122"/>
                <a:ea typeface="SimHei" panose="02010609060101010101" pitchFamily="49" charset="-122"/>
              </a:rPr>
              <a:t>我们的愿景是可信任的开源与一致合规性信息一起交付的供应链。 </a:t>
            </a:r>
            <a:br>
              <a:rPr lang="en-CA" sz="2400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CA" sz="2400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sz="2400" i="1" dirty="0">
                <a:latin typeface="SimHei" panose="02010609060101010101" pitchFamily="49" charset="-122"/>
                <a:ea typeface="SimHei" panose="02010609060101010101" pitchFamily="49" charset="-122"/>
              </a:rPr>
              <a:t>我们的任务是为软件供应链参与者建立有效的开源管理需求</a:t>
            </a:r>
            <a:endParaRPr sz="2400" i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Shape 92">
            <a:extLst>
              <a:ext uri="{FF2B5EF4-FFF2-40B4-BE49-F238E27FC236}">
                <a16:creationId xmlns:a16="http://schemas.microsoft.com/office/drawing/2014/main" id="{191A853C-E2E9-C64E-A6FE-FDCD8F9123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2</a:t>
            </a:fld>
            <a:endParaRPr lang="en-CA"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58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200" y="2361450"/>
            <a:ext cx="10515600" cy="2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00"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自我认证是</a:t>
            </a:r>
            <a:r>
              <a:rPr lang="en-US" dirty="0" err="1"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行业标准的核心。公司可以访问一系列是与否问题，以确定是否已经实现质量开源合规性计划的关键要求。这些问题可以在此找到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https://certification.openchainproject.org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sz="3600" b="0" i="0" u="none" strike="noStrike" cap="none" dirty="0">
              <a:solidFill>
                <a:schemeClr val="bg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ja-JP" altLang="en-US" sz="4200" dirty="0">
                <a:latin typeface="SimHei" panose="02010609060101010101" pitchFamily="49" charset="-122"/>
                <a:ea typeface="SimHei" panose="02010609060101010101" pitchFamily="49" charset="-122"/>
              </a:rPr>
              <a:t>自我认证</a:t>
            </a:r>
            <a:endParaRPr lang="en-CA" sz="4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998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200" y="2361450"/>
            <a:ext cx="10515600" cy="2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独立合规性评估是指独立方（如律师事务所、咨询公司或会计师事务所）审查</a:t>
            </a:r>
            <a:r>
              <a:rPr lang="en-US" dirty="0" err="1"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自我评估的结果，并就其是否完整提供指导。</a:t>
            </a:r>
            <a:endParaRPr lang="ja-JP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zh-CN" altLang="en-US" sz="4200" dirty="0">
                <a:latin typeface="SimHei" panose="02010609060101010101" pitchFamily="49" charset="-122"/>
                <a:ea typeface="SimHei" panose="02010609060101010101" pitchFamily="49" charset="-122"/>
              </a:rPr>
              <a:t>独立合规性评估</a:t>
            </a:r>
            <a:endParaRPr lang="en-CA" sz="4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793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49573" y="2361450"/>
            <a:ext cx="10515600" cy="282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00"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第三方认证是一个认证机构通过</a:t>
            </a:r>
            <a:r>
              <a:rPr lang="en-US" dirty="0" err="1"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 ISO 5230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合规过程指导公司的程序。认证机构随后发布正式的一致性证书。这项活动与汽车、基础设施及类似领域和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ISO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标准的第三方认证形式完全吻合。</a:t>
            </a:r>
            <a:b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br>
              <a:rPr lang="en-US" dirty="0"/>
            </a:br>
            <a:endParaRPr lang="en-US" b="0" i="0" u="none" strike="noStrike" cap="none" dirty="0">
              <a:solidFill>
                <a:schemeClr val="bg1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ja-JP" altLang="en-US" sz="4200" dirty="0">
                <a:latin typeface="SimHei" panose="02010609060101010101" pitchFamily="49" charset="-122"/>
                <a:ea typeface="SimHei" panose="02010609060101010101" pitchFamily="49" charset="-122"/>
              </a:rPr>
              <a:t>第三方认证</a:t>
            </a:r>
            <a:endParaRPr lang="en-CA" sz="4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68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5153025" y="1914525"/>
            <a:ext cx="70389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100"/>
            </a:pPr>
            <a:r>
              <a:rPr lang="ja-JP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开始使用</a:t>
            </a:r>
            <a:endParaRPr sz="4400" b="0" i="0" u="none" strike="noStrike" cap="none" dirty="0">
              <a:solidFill>
                <a:schemeClr val="lt1"/>
              </a:solidFill>
              <a:latin typeface="SimHei" panose="02010609060101010101" pitchFamily="49" charset="-122"/>
              <a:ea typeface="SimHei" panose="02010609060101010101" pitchFamily="49" charset="-122"/>
              <a:sym typeface="Calibri"/>
            </a:endParaRPr>
          </a:p>
        </p:txBody>
      </p:sp>
      <p:sp>
        <p:nvSpPr>
          <p:cNvPr id="3" name="Google Shape;319;p39">
            <a:extLst>
              <a:ext uri="{FF2B5EF4-FFF2-40B4-BE49-F238E27FC236}">
                <a16:creationId xmlns:a16="http://schemas.microsoft.com/office/drawing/2014/main" id="{10652CC0-5175-2849-809E-DDDBAB344132}"/>
              </a:ext>
            </a:extLst>
          </p:cNvPr>
          <p:cNvSpPr txBox="1">
            <a:spLocks/>
          </p:cNvSpPr>
          <p:nvPr/>
        </p:nvSpPr>
        <p:spPr>
          <a:xfrm>
            <a:off x="2898443" y="4174272"/>
            <a:ext cx="6395113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zh-CN" altLang="en-US" sz="2400" dirty="0">
                <a:solidFill>
                  <a:srgbClr val="7F7F7F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  <a:sym typeface="Calibri"/>
              </a:rPr>
              <a:t>探索我们的社区</a:t>
            </a:r>
            <a:r>
              <a:rPr lang="en-CA" sz="2400" dirty="0">
                <a:solidFill>
                  <a:srgbClr val="7F7F7F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  <a:sym typeface="Calibri"/>
              </a:rPr>
              <a:t>:</a:t>
            </a:r>
            <a:br>
              <a:rPr lang="en-CA" sz="2400" dirty="0">
                <a:solidFill>
                  <a:srgbClr val="7F7F7F"/>
                </a:solidFill>
                <a:latin typeface="SimHei" panose="02010609060101010101" pitchFamily="49" charset="-122"/>
                <a:ea typeface="SimHei" panose="02010609060101010101" pitchFamily="49" charset="-122"/>
                <a:cs typeface="Calibri" panose="020F0502020204030204" pitchFamily="34" charset="0"/>
                <a:sym typeface="Calibri"/>
              </a:rPr>
            </a:b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https://www.openchainproject.org/get-started</a:t>
            </a: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3200"/>
            </a:pPr>
            <a:endParaRPr lang="en-CA" sz="2400" dirty="0">
              <a:solidFill>
                <a:srgbClr val="7F7F7F"/>
              </a:solidFill>
              <a:latin typeface="SimHei" panose="02010609060101010101" pitchFamily="49" charset="-122"/>
              <a:ea typeface="SimHei" panose="02010609060101010101" pitchFamily="49" charset="-122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90000"/>
              </a:lnSpc>
              <a:buClr>
                <a:srgbClr val="7F7F7F"/>
              </a:buClr>
              <a:buSzPts val="3200"/>
            </a:pPr>
            <a:r>
              <a:rPr lang="zh-CN" altLang="en-US" sz="2400" dirty="0"/>
              <a:t>自行认证或组织运行状况检查</a:t>
            </a:r>
            <a:r>
              <a:rPr lang="en-CA" sz="2400" dirty="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</a:t>
            </a:r>
            <a:br>
              <a:rPr lang="en-CA" sz="2400" dirty="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CA" sz="2400" dirty="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4"/>
              </a:rPr>
              <a:t>https://certification.openchainproject.org</a:t>
            </a:r>
            <a:r>
              <a:rPr lang="en-CA" sz="2400" dirty="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508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">
            <a:extLst>
              <a:ext uri="{FF2B5EF4-FFF2-40B4-BE49-F238E27FC236}">
                <a16:creationId xmlns:a16="http://schemas.microsoft.com/office/drawing/2014/main" id="{99C1D44B-4F65-5445-923B-C6FF0EABB3F0}"/>
              </a:ext>
            </a:extLst>
          </p:cNvPr>
          <p:cNvSpPr/>
          <p:nvPr/>
        </p:nvSpPr>
        <p:spPr>
          <a:xfrm>
            <a:off x="4340003" y="2237766"/>
            <a:ext cx="3387879" cy="3651579"/>
          </a:xfrm>
          <a:prstGeom prst="roundRect">
            <a:avLst/>
          </a:prstGeom>
          <a:noFill/>
          <a:ln w="127000">
            <a:solidFill>
              <a:srgbClr val="00B4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FA9883E-30BE-7C46-B055-63A4EF09DD95}"/>
              </a:ext>
            </a:extLst>
          </p:cNvPr>
          <p:cNvSpPr/>
          <p:nvPr/>
        </p:nvSpPr>
        <p:spPr>
          <a:xfrm>
            <a:off x="6838227" y="3609424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0">
            <a:extLst>
              <a:ext uri="{FF2B5EF4-FFF2-40B4-BE49-F238E27FC236}">
                <a16:creationId xmlns:a16="http://schemas.microsoft.com/office/drawing/2014/main" id="{1D1C3AE5-5B0F-2540-89FD-22249C3E2478}"/>
              </a:ext>
            </a:extLst>
          </p:cNvPr>
          <p:cNvSpPr txBox="1"/>
          <p:nvPr/>
        </p:nvSpPr>
        <p:spPr>
          <a:xfrm>
            <a:off x="7318660" y="3547928"/>
            <a:ext cx="754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B4C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出站</a:t>
            </a:r>
            <a:endParaRPr kumimoji="1" lang="ja-JP" altLang="en-US" sz="20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正方形/長方形 21">
            <a:extLst>
              <a:ext uri="{FF2B5EF4-FFF2-40B4-BE49-F238E27FC236}">
                <a16:creationId xmlns:a16="http://schemas.microsoft.com/office/drawing/2014/main" id="{C0534330-9E58-2446-B02B-A674E386EEEC}"/>
              </a:ext>
            </a:extLst>
          </p:cNvPr>
          <p:cNvSpPr/>
          <p:nvPr/>
        </p:nvSpPr>
        <p:spPr>
          <a:xfrm>
            <a:off x="3462985" y="2585484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3">
            <a:extLst>
              <a:ext uri="{FF2B5EF4-FFF2-40B4-BE49-F238E27FC236}">
                <a16:creationId xmlns:a16="http://schemas.microsoft.com/office/drawing/2014/main" id="{7AEC68EC-7F7A-1D4D-9B60-5A75AB94268F}"/>
              </a:ext>
            </a:extLst>
          </p:cNvPr>
          <p:cNvSpPr/>
          <p:nvPr/>
        </p:nvSpPr>
        <p:spPr>
          <a:xfrm>
            <a:off x="924687" y="2260512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19">
            <a:extLst>
              <a:ext uri="{FF2B5EF4-FFF2-40B4-BE49-F238E27FC236}">
                <a16:creationId xmlns:a16="http://schemas.microsoft.com/office/drawing/2014/main" id="{CF7E64D4-C49E-D741-B544-F8C068F94E91}"/>
              </a:ext>
            </a:extLst>
          </p:cNvPr>
          <p:cNvSpPr txBox="1"/>
          <p:nvPr/>
        </p:nvSpPr>
        <p:spPr>
          <a:xfrm>
            <a:off x="3908960" y="2565677"/>
            <a:ext cx="879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00B4C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入站</a:t>
            </a:r>
            <a:endParaRPr kumimoji="1" lang="ja-JP" altLang="en-US" sz="20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テキスト ボックス 24">
            <a:extLst>
              <a:ext uri="{FF2B5EF4-FFF2-40B4-BE49-F238E27FC236}">
                <a16:creationId xmlns:a16="http://schemas.microsoft.com/office/drawing/2014/main" id="{77494C88-36C1-584C-B753-53256BB07399}"/>
              </a:ext>
            </a:extLst>
          </p:cNvPr>
          <p:cNvSpPr txBox="1"/>
          <p:nvPr/>
        </p:nvSpPr>
        <p:spPr>
          <a:xfrm>
            <a:off x="4340003" y="3443561"/>
            <a:ext cx="316748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ja-JP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已建立计划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/>
              <a:buChar char="ü"/>
            </a:pPr>
            <a:r>
              <a:rPr lang="ja-JP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定义的任务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/>
              <a:buChar char="ü"/>
            </a:pPr>
            <a:r>
              <a:rPr lang="ja-JP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审批流程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/>
              <a:buChar char="ü"/>
            </a:pPr>
            <a:r>
              <a:rPr lang="zh-CN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收集的</a:t>
            </a:r>
            <a:r>
              <a:rPr kumimoji="1" lang="zh-CN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合规</a:t>
            </a:r>
            <a:r>
              <a:rPr lang="zh-CN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性项目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Wingdings"/>
              <a:buChar char="ü"/>
            </a:pPr>
            <a:r>
              <a:rPr lang="zh-CN" altLang="en-US" sz="18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社区参与政策</a:t>
            </a:r>
            <a:endParaRPr lang="en-US" altLang="ja-JP" sz="18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Google Shape;285;p35">
            <a:extLst>
              <a:ext uri="{FF2B5EF4-FFF2-40B4-BE49-F238E27FC236}">
                <a16:creationId xmlns:a16="http://schemas.microsoft.com/office/drawing/2014/main" id="{49054316-CBC2-504E-BD63-023046E2348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en-CA" dirty="0" err="1"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可在供应链中提供可信且一致合规性信息</a:t>
            </a:r>
            <a:endParaRPr lang="en-CA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角丸四角形 8">
            <a:extLst>
              <a:ext uri="{FF2B5EF4-FFF2-40B4-BE49-F238E27FC236}">
                <a16:creationId xmlns:a16="http://schemas.microsoft.com/office/drawing/2014/main" id="{74B191AE-5048-CB46-86D1-6344C7A52C77}"/>
              </a:ext>
            </a:extLst>
          </p:cNvPr>
          <p:cNvSpPr/>
          <p:nvPr/>
        </p:nvSpPr>
        <p:spPr>
          <a:xfrm>
            <a:off x="572609" y="2450655"/>
            <a:ext cx="2661131" cy="1498661"/>
          </a:xfrm>
          <a:prstGeom prst="roundRect">
            <a:avLst/>
          </a:prstGeom>
          <a:noFill/>
          <a:ln w="127000">
            <a:solidFill>
              <a:srgbClr val="00889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1">
            <a:extLst>
              <a:ext uri="{FF2B5EF4-FFF2-40B4-BE49-F238E27FC236}">
                <a16:creationId xmlns:a16="http://schemas.microsoft.com/office/drawing/2014/main" id="{FC86085E-ACCC-F14D-8AD9-6525E723FF9A}"/>
              </a:ext>
            </a:extLst>
          </p:cNvPr>
          <p:cNvSpPr/>
          <p:nvPr/>
        </p:nvSpPr>
        <p:spPr>
          <a:xfrm>
            <a:off x="8958259" y="2450655"/>
            <a:ext cx="2661131" cy="1498661"/>
          </a:xfrm>
          <a:prstGeom prst="roundRect">
            <a:avLst/>
          </a:prstGeom>
          <a:noFill/>
          <a:ln w="127000">
            <a:solidFill>
              <a:srgbClr val="00889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16">
            <a:extLst>
              <a:ext uri="{FF2B5EF4-FFF2-40B4-BE49-F238E27FC236}">
                <a16:creationId xmlns:a16="http://schemas.microsoft.com/office/drawing/2014/main" id="{25B4EF6E-2178-E44D-B65D-1737E40B6AA9}"/>
              </a:ext>
            </a:extLst>
          </p:cNvPr>
          <p:cNvSpPr txBox="1"/>
          <p:nvPr/>
        </p:nvSpPr>
        <p:spPr>
          <a:xfrm>
            <a:off x="9320463" y="2228443"/>
            <a:ext cx="1960129" cy="37446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zh-CN" altLang="en-US" sz="2000" b="1" dirty="0">
                <a:solidFill>
                  <a:srgbClr val="00B4C2"/>
                </a:solidFill>
              </a:rPr>
              <a:t>        </a:t>
            </a:r>
            <a:r>
              <a:rPr kumimoji="1" lang="zh-CN" altLang="en-US" sz="2000" b="1" dirty="0">
                <a:solidFill>
                  <a:srgbClr val="00B4C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下游</a:t>
            </a:r>
          </a:p>
        </p:txBody>
      </p:sp>
      <p:sp>
        <p:nvSpPr>
          <p:cNvPr id="34" name="右矢印 7">
            <a:extLst>
              <a:ext uri="{FF2B5EF4-FFF2-40B4-BE49-F238E27FC236}">
                <a16:creationId xmlns:a16="http://schemas.microsoft.com/office/drawing/2014/main" id="{F440FDAA-2E34-E543-83BF-34B0DFF3BC54}"/>
              </a:ext>
            </a:extLst>
          </p:cNvPr>
          <p:cNvSpPr/>
          <p:nvPr/>
        </p:nvSpPr>
        <p:spPr>
          <a:xfrm>
            <a:off x="3424478" y="3018778"/>
            <a:ext cx="754979" cy="424783"/>
          </a:xfrm>
          <a:prstGeom prst="rightArrow">
            <a:avLst>
              <a:gd name="adj1" fmla="val 50000"/>
              <a:gd name="adj2" fmla="val 83262"/>
            </a:avLst>
          </a:prstGeom>
          <a:solidFill>
            <a:srgbClr val="00B4C2"/>
          </a:solidFill>
          <a:ln>
            <a:solidFill>
              <a:srgbClr val="008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18">
            <a:extLst>
              <a:ext uri="{FF2B5EF4-FFF2-40B4-BE49-F238E27FC236}">
                <a16:creationId xmlns:a16="http://schemas.microsoft.com/office/drawing/2014/main" id="{69FED9BF-FA21-2841-8437-1FFAF2B39091}"/>
              </a:ext>
            </a:extLst>
          </p:cNvPr>
          <p:cNvSpPr/>
          <p:nvPr/>
        </p:nvSpPr>
        <p:spPr>
          <a:xfrm>
            <a:off x="8012540" y="3018778"/>
            <a:ext cx="754979" cy="424783"/>
          </a:xfrm>
          <a:prstGeom prst="rightArrow">
            <a:avLst>
              <a:gd name="adj1" fmla="val 50000"/>
              <a:gd name="adj2" fmla="val 83262"/>
            </a:avLst>
          </a:prstGeom>
          <a:solidFill>
            <a:srgbClr val="00B4C2"/>
          </a:solidFill>
          <a:ln>
            <a:solidFill>
              <a:srgbClr val="008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">
            <a:extLst>
              <a:ext uri="{FF2B5EF4-FFF2-40B4-BE49-F238E27FC236}">
                <a16:creationId xmlns:a16="http://schemas.microsoft.com/office/drawing/2014/main" id="{D4D2F027-ADE0-8146-AD17-C86AD07E60A3}"/>
              </a:ext>
            </a:extLst>
          </p:cNvPr>
          <p:cNvSpPr/>
          <p:nvPr/>
        </p:nvSpPr>
        <p:spPr>
          <a:xfrm>
            <a:off x="924687" y="2260512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4">
            <a:extLst>
              <a:ext uri="{FF2B5EF4-FFF2-40B4-BE49-F238E27FC236}">
                <a16:creationId xmlns:a16="http://schemas.microsoft.com/office/drawing/2014/main" id="{73C32DEC-3788-8142-816A-7A50DD3C7169}"/>
              </a:ext>
            </a:extLst>
          </p:cNvPr>
          <p:cNvSpPr txBox="1"/>
          <p:nvPr/>
        </p:nvSpPr>
        <p:spPr>
          <a:xfrm>
            <a:off x="1001956" y="2242731"/>
            <a:ext cx="167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B4C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上游</a:t>
            </a:r>
            <a:endParaRPr kumimoji="1" lang="en-US" altLang="zh-CN" sz="2000" b="1" dirty="0">
              <a:solidFill>
                <a:srgbClr val="00B4C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1" name="テキスト ボックス 4">
            <a:extLst>
              <a:ext uri="{FF2B5EF4-FFF2-40B4-BE49-F238E27FC236}">
                <a16:creationId xmlns:a16="http://schemas.microsoft.com/office/drawing/2014/main" id="{5344D569-C0FF-EC4A-947E-E4E167AD8810}"/>
              </a:ext>
            </a:extLst>
          </p:cNvPr>
          <p:cNvSpPr txBox="1"/>
          <p:nvPr/>
        </p:nvSpPr>
        <p:spPr>
          <a:xfrm>
            <a:off x="4529627" y="3005107"/>
            <a:ext cx="2977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开源合规性</a:t>
            </a:r>
            <a:r>
              <a:rPr kumimoji="1" lang="en-US" altLang="ja-JP" sz="2000" dirty="0">
                <a:solidFill>
                  <a:srgbClr val="00889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…</a:t>
            </a:r>
            <a:endParaRPr kumimoji="1" lang="ja-JP" altLang="en-US" sz="2000" dirty="0">
              <a:solidFill>
                <a:srgbClr val="008892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84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7380254-CCA7-EF48-BFD6-455F04BD3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171450"/>
            <a:ext cx="11150600" cy="6515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4CD7D9-9DBB-8349-B4ED-F519C214E209}"/>
              </a:ext>
            </a:extLst>
          </p:cNvPr>
          <p:cNvSpPr/>
          <p:nvPr/>
        </p:nvSpPr>
        <p:spPr>
          <a:xfrm>
            <a:off x="342900" y="1049482"/>
            <a:ext cx="11710555" cy="476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C995F2C-0C33-4745-B34F-F4B303A139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159" y="961159"/>
            <a:ext cx="4935682" cy="49356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628B2B-C8BB-44D1-BB91-F492EA566A21}"/>
              </a:ext>
            </a:extLst>
          </p:cNvPr>
          <p:cNvSpPr txBox="1"/>
          <p:nvPr/>
        </p:nvSpPr>
        <p:spPr>
          <a:xfrm>
            <a:off x="1839083" y="171450"/>
            <a:ext cx="82450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简单标志，重要含义</a:t>
            </a:r>
            <a:endParaRPr kumimoji="1" lang="ja-JP" altLang="en-US" sz="3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BB4FD-8EF0-48AA-8343-C520B75DFB51}"/>
              </a:ext>
            </a:extLst>
          </p:cNvPr>
          <p:cNvSpPr txBox="1"/>
          <p:nvPr/>
        </p:nvSpPr>
        <p:spPr>
          <a:xfrm>
            <a:off x="1839083" y="6038274"/>
            <a:ext cx="82450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定义了高质量的开源合规性</a:t>
            </a:r>
            <a:endParaRPr kumimoji="1" lang="ja-JP" altLang="en-US" sz="3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84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5</a:t>
            </a:fld>
            <a:endParaRPr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554C9D-813C-6C41-8B18-06CFB49198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3" y="109220"/>
            <a:ext cx="10910073" cy="661877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C160D1-E01D-4F09-BE89-4A3D079D1554}"/>
              </a:ext>
            </a:extLst>
          </p:cNvPr>
          <p:cNvSpPr txBox="1"/>
          <p:nvPr/>
        </p:nvSpPr>
        <p:spPr>
          <a:xfrm>
            <a:off x="1426109" y="130003"/>
            <a:ext cx="933978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我们的白金会员成就了我们的工作</a:t>
            </a:r>
            <a:endParaRPr kumimoji="1" lang="ja-JP" altLang="en-US" sz="28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96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b="0" i="0" u="none" strike="noStrike" kern="1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pPr>
                <a:spcAft>
                  <a:spcPts val="600"/>
                </a:spcAft>
              </a:pPr>
              <a:t>6</a:t>
            </a:fld>
            <a:endParaRPr lang="en-US" b="0" i="0" u="none" strike="noStrike" kern="1200" cap="none">
              <a:solidFill>
                <a:srgbClr val="FFFFFF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09F0C5-CC2B-954A-9D11-A7D027340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9773"/>
            <a:ext cx="12192000" cy="61184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A97258D-0F27-412F-8B16-F157F68A9D14}"/>
              </a:ext>
            </a:extLst>
          </p:cNvPr>
          <p:cNvSpPr txBox="1"/>
          <p:nvPr/>
        </p:nvSpPr>
        <p:spPr>
          <a:xfrm>
            <a:off x="730649" y="529248"/>
            <a:ext cx="10623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公开发布的</a:t>
            </a:r>
            <a:r>
              <a:rPr kumimoji="1" lang="en-US" altLang="ja-JP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ISO/IEC 5230</a:t>
            </a:r>
            <a:r>
              <a:rPr kumimoji="1" lang="ja-JP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或同等计划</a:t>
            </a:r>
          </a:p>
        </p:txBody>
      </p:sp>
    </p:spTree>
    <p:extLst>
      <p:ext uri="{BB962C8B-B14F-4D97-AF65-F5344CB8AC3E}">
        <p14:creationId xmlns:p14="http://schemas.microsoft.com/office/powerpoint/2010/main" val="305178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b="0" i="0" u="none" strike="noStrike" kern="1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pPr>
                <a:spcAft>
                  <a:spcPts val="600"/>
                </a:spcAft>
              </a:pPr>
              <a:t>7</a:t>
            </a:fld>
            <a:endParaRPr lang="en-US" b="0" i="0" u="none" strike="noStrike" kern="1200" cap="none">
              <a:solidFill>
                <a:srgbClr val="FFFFFF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707842-43DB-0C48-AC42-ADF4F874BB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3500"/>
            <a:ext cx="12192000" cy="4191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3EAAB3-2F13-4F30-BFD5-85AE72E38B27}"/>
              </a:ext>
            </a:extLst>
          </p:cNvPr>
          <p:cNvSpPr txBox="1"/>
          <p:nvPr/>
        </p:nvSpPr>
        <p:spPr>
          <a:xfrm>
            <a:off x="730649" y="1333500"/>
            <a:ext cx="10623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公开宣布的</a:t>
            </a:r>
            <a:r>
              <a:rPr kumimoji="1" lang="en-US" altLang="ja-JP" sz="2800" b="1" dirty="0" err="1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kumimoji="1" lang="ja-JP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第一代计划</a:t>
            </a:r>
          </a:p>
        </p:txBody>
      </p:sp>
    </p:spTree>
    <p:extLst>
      <p:ext uri="{BB962C8B-B14F-4D97-AF65-F5344CB8AC3E}">
        <p14:creationId xmlns:p14="http://schemas.microsoft.com/office/powerpoint/2010/main" val="307042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76C9F-ECA3-3149-B570-E09972799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386712"/>
            <a:ext cx="5105400" cy="5105527"/>
          </a:xfrm>
        </p:spPr>
        <p:txBody>
          <a:bodyPr/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全球邮件列表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全球</a:t>
            </a:r>
            <a:r>
              <a:rPr lang="en-US" dirty="0" err="1">
                <a:latin typeface="SimHei" panose="02010609060101010101" pitchFamily="49" charset="-122"/>
                <a:ea typeface="SimHei" panose="02010609060101010101" pitchFamily="49" charset="-122"/>
              </a:rPr>
              <a:t>GitHub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全球汽车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全球教育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全球参考工具</a:t>
            </a:r>
            <a:endParaRPr lang="x-none" dirty="0">
              <a:ea typeface="SimHei" panose="02010609060101010101" pitchFamily="49" charset="-122"/>
            </a:endParaRPr>
          </a:p>
        </p:txBody>
      </p:sp>
      <p:sp>
        <p:nvSpPr>
          <p:cNvPr id="8" name="Google Shape;285;p35">
            <a:extLst>
              <a:ext uri="{FF2B5EF4-FFF2-40B4-BE49-F238E27FC236}">
                <a16:creationId xmlns:a16="http://schemas.microsoft.com/office/drawing/2014/main" id="{C80C38B8-A524-4744-800C-857CCB5C092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全球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+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当地社区</a:t>
            </a:r>
            <a:endParaRPr lang="en-CA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8779A5-5BF8-8C46-B058-B632D0C3D3DA}"/>
              </a:ext>
            </a:extLst>
          </p:cNvPr>
          <p:cNvSpPr txBox="1">
            <a:spLocks/>
          </p:cNvSpPr>
          <p:nvPr/>
        </p:nvSpPr>
        <p:spPr>
          <a:xfrm>
            <a:off x="6096000" y="1387969"/>
            <a:ext cx="5105400" cy="51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中国工作组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德国工作组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印度工作组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日本工作组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韩国工作组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台湾工作组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英国工作组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美国工作组</a:t>
            </a:r>
            <a:endParaRPr lang="x-none" dirty="0"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400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4371F3D-DCEF-C94B-8BC7-40A4384909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78" y="0"/>
            <a:ext cx="9886842" cy="67249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967C42-7035-4652-9AA4-B5A1DFAB682F}"/>
              </a:ext>
            </a:extLst>
          </p:cNvPr>
          <p:cNvSpPr txBox="1"/>
          <p:nvPr/>
        </p:nvSpPr>
        <p:spPr>
          <a:xfrm>
            <a:off x="576102" y="0"/>
            <a:ext cx="10623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 err="1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OpenChain</a:t>
            </a:r>
            <a:r>
              <a:rPr kumimoji="1" lang="ja-JP" altLang="en-US" sz="28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自我认证问卷</a:t>
            </a:r>
          </a:p>
        </p:txBody>
      </p:sp>
    </p:spTree>
    <p:extLst>
      <p:ext uri="{BB962C8B-B14F-4D97-AF65-F5344CB8AC3E}">
        <p14:creationId xmlns:p14="http://schemas.microsoft.com/office/powerpoint/2010/main" val="1280684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750</Words>
  <Application>Microsoft Office PowerPoint</Application>
  <PresentationFormat>ワイド画面</PresentationFormat>
  <Paragraphs>109</Paragraphs>
  <Slides>23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SimHei</vt:lpstr>
      <vt:lpstr>Arial</vt:lpstr>
      <vt:lpstr>Calibri</vt:lpstr>
      <vt:lpstr>Wingdings</vt:lpstr>
      <vt:lpstr>Office Theme</vt:lpstr>
      <vt:lpstr>OpenChain ISO 5230如何运行</vt:lpstr>
      <vt:lpstr>OpenChain ISO 5230定义高质量开源合规计划的关键要求。OpenChain项目组开发此标准。   我们的愿景是可信任的开源与一致合规性信息一起交付的供应链。   我们的任务是为软件供应链参与者建立有效的开源管理需求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综合参考资料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OpenChain标准可以通过:  自我认证  独立合规性评估  第三方认证</vt:lpstr>
      <vt:lpstr>PowerPoint プレゼンテーション</vt:lpstr>
      <vt:lpstr>自我认证是OpenChain行业标准的核心。公司可以访问一系列是与否问题，以确定是否已经实现质量开源合规性计划的关键要求。这些问题可以在此找到: https://certification.openchainproject.org </vt:lpstr>
      <vt:lpstr>独立合规性评估是指独立方（如律师事务所、咨询公司或会计师事务所）审查OpenChain自我评估的结果，并就其是否完整提供指导。</vt:lpstr>
      <vt:lpstr>第三方认证是一个认证机构通过OpenChain ISO 5230合规过程指导公司的程序。认证机构随后发布正式的一致性证书。这项活动与汽车、基础设施及类似领域和ISO标准的第三方认证形式完全吻合。  </vt:lpstr>
      <vt:lpstr>开始使用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mikuriya masatoshi 御厨　正敏</cp:lastModifiedBy>
  <cp:revision>196</cp:revision>
  <dcterms:created xsi:type="dcterms:W3CDTF">2019-04-09T08:37:53Z</dcterms:created>
  <dcterms:modified xsi:type="dcterms:W3CDTF">2021-05-04T08:03:57Z</dcterms:modified>
</cp:coreProperties>
</file>